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320" r:id="rId3"/>
    <p:sldId id="336" r:id="rId4"/>
    <p:sldId id="354" r:id="rId5"/>
    <p:sldId id="355" r:id="rId6"/>
    <p:sldId id="346" r:id="rId7"/>
    <p:sldId id="347" r:id="rId8"/>
    <p:sldId id="356" r:id="rId9"/>
    <p:sldId id="357" r:id="rId10"/>
    <p:sldId id="358" r:id="rId11"/>
    <p:sldId id="360" r:id="rId12"/>
    <p:sldId id="364" r:id="rId13"/>
    <p:sldId id="349" r:id="rId14"/>
    <p:sldId id="350" r:id="rId15"/>
    <p:sldId id="348" r:id="rId16"/>
    <p:sldId id="351" r:id="rId17"/>
    <p:sldId id="352" r:id="rId18"/>
    <p:sldId id="359" r:id="rId19"/>
    <p:sldId id="362" r:id="rId20"/>
    <p:sldId id="361" r:id="rId21"/>
    <p:sldId id="363" r:id="rId22"/>
    <p:sldId id="345" r:id="rId23"/>
  </p:sldIdLst>
  <p:sldSz cx="12192000" cy="6858000"/>
  <p:notesSz cx="12192000" cy="6858000"/>
  <p:embeddedFontLst>
    <p:embeddedFont>
      <p:font typeface="Arial Black" panose="020B0604020202020204" pitchFamily="3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432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CFF"/>
    <a:srgbClr val="CFDFF5"/>
    <a:srgbClr val="0066E6"/>
    <a:srgbClr val="FFC100"/>
    <a:srgbClr val="9703FE"/>
    <a:srgbClr val="FF6903"/>
    <a:srgbClr val="EEEEF1"/>
    <a:srgbClr val="FFFFFF"/>
    <a:srgbClr val="2D3031"/>
    <a:srgbClr val="015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9"/>
    <p:restoredTop sz="94820"/>
  </p:normalViewPr>
  <p:slideViewPr>
    <p:cSldViewPr snapToGrid="0">
      <p:cViewPr varScale="1">
        <p:scale>
          <a:sx n="127" d="100"/>
          <a:sy n="127" d="100"/>
        </p:scale>
        <p:origin x="200" y="760"/>
      </p:cViewPr>
      <p:guideLst>
        <p:guide pos="3840"/>
        <p:guide orient="horz" pos="2432"/>
        <p:guide orient="horz" pos="595"/>
        <p:guide orient="horz" pos="129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160" d="100"/>
          <a:sy n="160" d="100"/>
        </p:scale>
        <p:origin x="176" y="12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56469472-24BD-874A-B8EB-2C69AD9CBF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7FF7D-E8AA-604A-A732-25298E2B078C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0CBD0B-735C-B249-8496-E504F6D2BD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074268-A843-8C49-9B43-BC1931A879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82DA4-A70C-3A4A-94A9-38E7267412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452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CF8EC43-EF6F-404E-9564-D169A145484D}" type="datetimeFigureOut">
              <a:rPr lang="ru-RU" smtClean="0"/>
              <a:pPr/>
              <a:t>13.09.2021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6CDE831-101E-A541-8384-4B99103311A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315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иден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0978F15-35D1-BA4C-A555-853ABA4BE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DB89FF-80B6-F44C-926E-F1520B115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59079"/>
          <a:stretch/>
        </p:blipFill>
        <p:spPr>
          <a:xfrm>
            <a:off x="39758" y="5949950"/>
            <a:ext cx="4435406" cy="879066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мутц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2C3D3-A06E-614A-85CB-25211D0D1C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3FCA85-54B7-3F4B-8F3D-7973667CA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50"/>
            <a:ext cx="2887593" cy="879066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не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2"/>
            <a:ext cx="8854278" cy="879068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7355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2434" userDrawn="1">
          <p15:clr>
            <a:srgbClr val="FBAE40"/>
          </p15:clr>
        </p15:guide>
        <p15:guide id="5" pos="2774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7" pos="5246" userDrawn="1">
          <p15:clr>
            <a:srgbClr val="FBAE40"/>
          </p15:clr>
        </p15:guide>
        <p15:guide id="8" orient="horz" pos="346" userDrawn="1">
          <p15:clr>
            <a:srgbClr val="FBAE40"/>
          </p15:clr>
        </p15:guide>
        <p15:guide id="10" orient="horz" pos="3748" userDrawn="1">
          <p15:clr>
            <a:srgbClr val="FBAE40"/>
          </p15:clr>
        </p15:guide>
        <p15:guide id="11" pos="4112" userDrawn="1">
          <p15:clr>
            <a:srgbClr val="FBAE40"/>
          </p15:clr>
        </p15:guide>
        <p15:guide id="12" pos="3568" userDrawn="1">
          <p15:clr>
            <a:srgbClr val="FBAE40"/>
          </p15:clr>
        </p15:guide>
        <p15:guide id="13" pos="1844" userDrawn="1">
          <p15:clr>
            <a:srgbClr val="FBAE40"/>
          </p15:clr>
        </p15:guide>
        <p15:guide id="14" pos="2162" userDrawn="1">
          <p15:clr>
            <a:srgbClr val="FBAE40"/>
          </p15:clr>
        </p15:guide>
        <p15:guide id="15" pos="5836" userDrawn="1">
          <p15:clr>
            <a:srgbClr val="FBAE40"/>
          </p15:clr>
        </p15:guide>
        <p15:guide id="16" pos="5496" userDrawn="1">
          <p15:clr>
            <a:srgbClr val="FBAE40"/>
          </p15:clr>
        </p15:guide>
        <p15:guide id="17" orient="horz" pos="1117" userDrawn="1">
          <p15:clr>
            <a:srgbClr val="FBAE40"/>
          </p15:clr>
        </p15:guide>
        <p15:guide id="18" pos="3681" userDrawn="1">
          <p15:clr>
            <a:srgbClr val="FBAE40"/>
          </p15:clr>
        </p15:guide>
        <p15:guide id="19" pos="399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большая схема/таб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713" y="517376"/>
            <a:ext cx="5069898" cy="22285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1200" b="1" kern="0" spc="4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50544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5" pos="2774">
          <p15:clr>
            <a:srgbClr val="FBAE40"/>
          </p15:clr>
        </p15:guide>
        <p15:guide id="6" pos="4883">
          <p15:clr>
            <a:srgbClr val="FBAE40"/>
          </p15:clr>
        </p15:guide>
        <p15:guide id="7" pos="5246">
          <p15:clr>
            <a:srgbClr val="FBAE40"/>
          </p15:clr>
        </p15:guide>
        <p15:guide id="8" orient="horz" pos="346">
          <p15:clr>
            <a:srgbClr val="FBAE40"/>
          </p15:clr>
        </p15:guide>
        <p15:guide id="10" orient="horz" pos="3748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  <p15:guide id="18" pos="3681">
          <p15:clr>
            <a:srgbClr val="FBAE40"/>
          </p15:clr>
        </p15:guide>
        <p15:guide id="19" pos="39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внутри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90D37-ED0F-664D-B49B-A2B3E49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99" y="864935"/>
            <a:ext cx="10515600" cy="540119"/>
          </a:xfrm>
          <a:prstGeom prst="rect">
            <a:avLst/>
          </a:prstGeom>
        </p:spPr>
        <p:txBody>
          <a:bodyPr lIns="0" tIns="0" rIns="0" bIns="0"/>
          <a:lstStyle>
            <a:lvl1pPr>
              <a:defRPr kumimoji="0" lang="ru-RU" sz="2500" b="1" i="0" u="none" strike="noStrike" kern="0" cap="none" spc="-15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32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Образец заголовка</a:t>
            </a:r>
          </a:p>
        </p:txBody>
      </p:sp>
      <p:sp>
        <p:nvSpPr>
          <p:cNvPr id="7" name="Нижний колонтитул 8">
            <a:extLst>
              <a:ext uri="{FF2B5EF4-FFF2-40B4-BE49-F238E27FC236}">
                <a16:creationId xmlns:a16="http://schemas.microsoft.com/office/drawing/2014/main" id="{9DEC2BFC-4F37-7346-A793-0F0D656AF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7299" y="454661"/>
            <a:ext cx="4114800" cy="36512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lang="ru-RU" sz="1200" b="1" kern="1200" spc="3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dirty="0"/>
              <a:t>КОЛОНТИТУЛ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5F3D19-6B6B-984D-944D-C06DC22197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2" name="Номер слайда 6">
            <a:extLst>
              <a:ext uri="{FF2B5EF4-FFF2-40B4-BE49-F238E27FC236}">
                <a16:creationId xmlns:a16="http://schemas.microsoft.com/office/drawing/2014/main" id="{54A17D59-3F41-DD49-AC1F-9890368B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492149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внутри раздела (справо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90D37-ED0F-664D-B49B-A2B3E49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864936"/>
            <a:ext cx="5148263" cy="573572"/>
          </a:xfrm>
          <a:prstGeom prst="rect">
            <a:avLst/>
          </a:prstGeom>
        </p:spPr>
        <p:txBody>
          <a:bodyPr lIns="0" tIns="0" rIns="0" bIns="0"/>
          <a:lstStyle>
            <a:lvl1pPr>
              <a:defRPr kumimoji="0" lang="ru-RU" sz="2500" b="1" i="0" u="none" strike="noStrike" kern="0" cap="none" spc="-15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32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Образец заголовка</a:t>
            </a:r>
          </a:p>
        </p:txBody>
      </p:sp>
      <p:sp>
        <p:nvSpPr>
          <p:cNvPr id="7" name="Нижний колонтитул 8">
            <a:extLst>
              <a:ext uri="{FF2B5EF4-FFF2-40B4-BE49-F238E27FC236}">
                <a16:creationId xmlns:a16="http://schemas.microsoft.com/office/drawing/2014/main" id="{9DEC2BFC-4F37-7346-A793-0F0D656AF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7800" y="454661"/>
            <a:ext cx="4114800" cy="36512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lang="ru-RU" sz="1200" b="1" kern="1200" spc="3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dirty="0"/>
              <a:t>КОЛОНТИТУЛ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5F3D19-6B6B-984D-944D-C06DC22197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2" name="Номер слайда 6">
            <a:extLst>
              <a:ext uri="{FF2B5EF4-FFF2-40B4-BE49-F238E27FC236}">
                <a16:creationId xmlns:a16="http://schemas.microsoft.com/office/drawing/2014/main" id="{54A17D59-3F41-DD49-AC1F-9890368B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620268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чист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4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70" r:id="rId4"/>
    <p:sldLayoutId id="2147483667" r:id="rId5"/>
    <p:sldLayoutId id="2147483669" r:id="rId6"/>
    <p:sldLayoutId id="2147483671" r:id="rId7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3568" userDrawn="1">
          <p15:clr>
            <a:srgbClr val="F26B43"/>
          </p15:clr>
        </p15:guide>
        <p15:guide id="3" orient="horz" pos="1117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4112" userDrawn="1">
          <p15:clr>
            <a:srgbClr val="F26B43"/>
          </p15:clr>
        </p15:guide>
        <p15:guide id="8" pos="4883" userDrawn="1">
          <p15:clr>
            <a:srgbClr val="F26B43"/>
          </p15:clr>
        </p15:guide>
        <p15:guide id="9" pos="5246" userDrawn="1">
          <p15:clr>
            <a:srgbClr val="F26B43"/>
          </p15:clr>
        </p15:guide>
        <p15:guide id="10" pos="5496" userDrawn="1">
          <p15:clr>
            <a:srgbClr val="F26B43"/>
          </p15:clr>
        </p15:guide>
        <p15:guide id="11" pos="5836" userDrawn="1">
          <p15:clr>
            <a:srgbClr val="F26B43"/>
          </p15:clr>
        </p15:guide>
        <p15:guide id="12" pos="7355" userDrawn="1">
          <p15:clr>
            <a:srgbClr val="F26B43"/>
          </p15:clr>
        </p15:guide>
        <p15:guide id="13" pos="2774" userDrawn="1">
          <p15:clr>
            <a:srgbClr val="F26B43"/>
          </p15:clr>
        </p15:guide>
        <p15:guide id="14" pos="2434" userDrawn="1">
          <p15:clr>
            <a:srgbClr val="F26B43"/>
          </p15:clr>
        </p15:guide>
        <p15:guide id="15" pos="2162" userDrawn="1">
          <p15:clr>
            <a:srgbClr val="F26B43"/>
          </p15:clr>
        </p15:guide>
        <p15:guide id="16" pos="1844" userDrawn="1">
          <p15:clr>
            <a:srgbClr val="F26B43"/>
          </p15:clr>
        </p15:guide>
        <p15:guide id="17" orient="horz" pos="3748" userDrawn="1">
          <p15:clr>
            <a:srgbClr val="F26B43"/>
          </p15:clr>
        </p15:guide>
        <p15:guide id="18" orient="horz" pos="4088" userDrawn="1">
          <p15:clr>
            <a:srgbClr val="F26B43"/>
          </p15:clr>
        </p15:guide>
        <p15:guide id="19" pos="325" userDrawn="1">
          <p15:clr>
            <a:srgbClr val="F26B43"/>
          </p15:clr>
        </p15:guide>
        <p15:guide id="20" orient="horz" pos="1366" userDrawn="1">
          <p15:clr>
            <a:srgbClr val="F26B43"/>
          </p15:clr>
        </p15:guide>
        <p15:guide id="21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7E78BF-948F-6841-BC81-7578D7665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887876-4243-374D-9CF5-A0611A16E7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85300" y="6365875"/>
            <a:ext cx="2806700" cy="166688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ts val="1325"/>
              </a:lnSpc>
            </a:pPr>
            <a:fld id="{B6F15528-21DE-4FAA-801E-634DDDAF4B2B}" type="slidenum">
              <a:rPr lang="ru-RU" smtClean="0"/>
              <a:pPr algn="r">
                <a:lnSpc>
                  <a:spcPts val="1325"/>
                </a:lnSpc>
              </a:pPr>
              <a:t>1</a:t>
            </a:fld>
            <a:endParaRPr lang="ru-RU" dirty="0"/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9FB03E33-B50B-9844-96D0-41480AC3D130}"/>
              </a:ext>
            </a:extLst>
          </p:cNvPr>
          <p:cNvSpPr txBox="1"/>
          <p:nvPr/>
        </p:nvSpPr>
        <p:spPr>
          <a:xfrm>
            <a:off x="394124" y="2191769"/>
            <a:ext cx="9125903" cy="368883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ts val="8500"/>
              </a:lnSpc>
              <a:spcBef>
                <a:spcPts val="1320"/>
              </a:spcBef>
            </a:pPr>
            <a:r>
              <a:rPr lang="en-US" sz="8200" b="1" spc="110" dirty="0">
                <a:latin typeface="Arial Black"/>
                <a:cs typeface="Arial Black"/>
              </a:rPr>
              <a:t>Consumer</a:t>
            </a:r>
          </a:p>
          <a:p>
            <a:pPr marL="12700">
              <a:lnSpc>
                <a:spcPts val="8500"/>
              </a:lnSpc>
              <a:spcBef>
                <a:spcPts val="1320"/>
              </a:spcBef>
            </a:pPr>
            <a:r>
              <a:rPr lang="en-US" sz="8200" b="1" spc="110" dirty="0">
                <a:latin typeface="Arial Black"/>
                <a:cs typeface="Arial Black"/>
              </a:rPr>
              <a:t>Driven</a:t>
            </a:r>
          </a:p>
          <a:p>
            <a:pPr marL="12700">
              <a:lnSpc>
                <a:spcPts val="8500"/>
              </a:lnSpc>
              <a:spcBef>
                <a:spcPts val="1320"/>
              </a:spcBef>
            </a:pPr>
            <a:r>
              <a:rPr lang="en-US" sz="8200" b="1" spc="110" dirty="0">
                <a:latin typeface="Arial Black"/>
                <a:cs typeface="Arial Black"/>
              </a:rPr>
              <a:t>Development</a:t>
            </a:r>
            <a:endParaRPr lang="ru-RU" sz="8200" b="1" spc="11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Spring Cloud Contract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10</a:t>
            </a:fld>
            <a:endParaRPr lang="ru-RU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3A129-27B8-E445-92BB-C5DD1038D1E8}"/>
              </a:ext>
            </a:extLst>
          </p:cNvPr>
          <p:cNvSpPr txBox="1"/>
          <p:nvPr/>
        </p:nvSpPr>
        <p:spPr>
          <a:xfrm>
            <a:off x="795630" y="2508686"/>
            <a:ext cx="10865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3600" dirty="0"/>
              <a:t>Контракты предоставляют описание поведения систем, подтвержденное </a:t>
            </a:r>
            <a:r>
              <a:rPr lang="ru-RU" sz="3600" dirty="0">
                <a:solidFill>
                  <a:srgbClr val="FF0000"/>
                </a:solidFill>
              </a:rPr>
              <a:t>тестами</a:t>
            </a:r>
            <a:r>
              <a:rPr lang="ru-RU" sz="3600" dirty="0"/>
              <a:t> на стороне клиента и сервера.</a:t>
            </a:r>
          </a:p>
        </p:txBody>
      </p:sp>
    </p:spTree>
    <p:extLst>
      <p:ext uri="{BB962C8B-B14F-4D97-AF65-F5344CB8AC3E}">
        <p14:creationId xmlns:p14="http://schemas.microsoft.com/office/powerpoint/2010/main" val="208496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1085718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Пример взаимодействия сервисов</a:t>
            </a:r>
            <a:b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</a:br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Order → Warehouse → Delivery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2012" y="6364228"/>
            <a:ext cx="2805620" cy="166712"/>
          </a:xfrm>
        </p:spPr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11</a:t>
            </a:fld>
            <a:endParaRPr lang="ru-RU" sz="1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488272-0ADE-0849-B522-86BC1AFC3F4A}"/>
              </a:ext>
            </a:extLst>
          </p:cNvPr>
          <p:cNvSpPr/>
          <p:nvPr/>
        </p:nvSpPr>
        <p:spPr>
          <a:xfrm>
            <a:off x="458054" y="1929787"/>
            <a:ext cx="7449997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Orders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/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/v1/orders/{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 получение статуса заказа,</a:t>
            </a:r>
            <a:b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запрос к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Warehouse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на получение статуса товара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/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/v1/items/{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}/state.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 /orders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создание заказа, запрос к</a:t>
            </a:r>
            <a:b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Warehouse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на бронирование товара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POST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/items/{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}/take.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 /orders/{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}/process –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отправка заказа в доставку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запрос к 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Delivery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отправку товара 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/delivery/{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}/deliver.</a:t>
            </a:r>
          </a:p>
        </p:txBody>
      </p:sp>
      <p:sp>
        <p:nvSpPr>
          <p:cNvPr id="5" name="Альтернативный процесс 4">
            <a:extLst>
              <a:ext uri="{FF2B5EF4-FFF2-40B4-BE49-F238E27FC236}">
                <a16:creationId xmlns:a16="http://schemas.microsoft.com/office/drawing/2014/main" id="{38712069-E753-4546-BD84-FF1F2A8BEFE7}"/>
              </a:ext>
            </a:extLst>
          </p:cNvPr>
          <p:cNvSpPr>
            <a:spLocks noChangeAspect="1"/>
          </p:cNvSpPr>
          <p:nvPr/>
        </p:nvSpPr>
        <p:spPr>
          <a:xfrm>
            <a:off x="8555773" y="1919902"/>
            <a:ext cx="1230783" cy="1222944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Orders</a:t>
            </a:r>
            <a:endParaRPr lang="ru-RU" dirty="0"/>
          </a:p>
        </p:txBody>
      </p:sp>
      <p:sp>
        <p:nvSpPr>
          <p:cNvPr id="8" name="Альтернативный процесс 7">
            <a:extLst>
              <a:ext uri="{FF2B5EF4-FFF2-40B4-BE49-F238E27FC236}">
                <a16:creationId xmlns:a16="http://schemas.microsoft.com/office/drawing/2014/main" id="{C83CE057-C1ED-8548-B5B8-9AD2A799BF26}"/>
              </a:ext>
            </a:extLst>
          </p:cNvPr>
          <p:cNvSpPr>
            <a:spLocks noChangeAspect="1"/>
          </p:cNvSpPr>
          <p:nvPr/>
        </p:nvSpPr>
        <p:spPr>
          <a:xfrm>
            <a:off x="8555772" y="4523412"/>
            <a:ext cx="1230783" cy="1222944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Warehouse</a:t>
            </a:r>
            <a:endParaRPr lang="ru-RU" sz="1400" dirty="0"/>
          </a:p>
        </p:txBody>
      </p:sp>
      <p:sp>
        <p:nvSpPr>
          <p:cNvPr id="9" name="Альтернативный процесс 8">
            <a:extLst>
              <a:ext uri="{FF2B5EF4-FFF2-40B4-BE49-F238E27FC236}">
                <a16:creationId xmlns:a16="http://schemas.microsoft.com/office/drawing/2014/main" id="{9C27AA2A-C2BD-CC43-8AB5-6F7FB4649ED4}"/>
              </a:ext>
            </a:extLst>
          </p:cNvPr>
          <p:cNvSpPr>
            <a:spLocks noChangeAspect="1"/>
          </p:cNvSpPr>
          <p:nvPr/>
        </p:nvSpPr>
        <p:spPr>
          <a:xfrm>
            <a:off x="10352438" y="3073529"/>
            <a:ext cx="1230783" cy="1222944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Delivery</a:t>
            </a:r>
            <a:endParaRPr lang="ru-RU" sz="14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9AB35E5-5470-F24F-8800-634207EC0F36}"/>
              </a:ext>
            </a:extLst>
          </p:cNvPr>
          <p:cNvCxnSpPr>
            <a:cxnSpLocks/>
          </p:cNvCxnSpPr>
          <p:nvPr/>
        </p:nvCxnSpPr>
        <p:spPr>
          <a:xfrm>
            <a:off x="9183655" y="3260458"/>
            <a:ext cx="0" cy="113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7C738EC-74B1-6C43-B3F9-3C32F633872E}"/>
              </a:ext>
            </a:extLst>
          </p:cNvPr>
          <p:cNvCxnSpPr>
            <a:cxnSpLocks/>
          </p:cNvCxnSpPr>
          <p:nvPr/>
        </p:nvCxnSpPr>
        <p:spPr>
          <a:xfrm>
            <a:off x="9897088" y="2476687"/>
            <a:ext cx="633046" cy="50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44CA234-94DC-6940-8A97-59998643C74F}"/>
              </a:ext>
            </a:extLst>
          </p:cNvPr>
          <p:cNvCxnSpPr>
            <a:cxnSpLocks/>
          </p:cNvCxnSpPr>
          <p:nvPr/>
        </p:nvCxnSpPr>
        <p:spPr>
          <a:xfrm flipH="1">
            <a:off x="9897088" y="4390899"/>
            <a:ext cx="633046" cy="74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72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1085718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Пример взаимодействия сервисов</a:t>
            </a:r>
            <a:b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</a:br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Order → Warehouse → Delivery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2012" y="6364228"/>
            <a:ext cx="2805620" cy="166712"/>
          </a:xfrm>
        </p:spPr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12</a:t>
            </a:fld>
            <a:endParaRPr lang="ru-RU" sz="1000" dirty="0"/>
          </a:p>
        </p:txBody>
      </p:sp>
      <p:sp>
        <p:nvSpPr>
          <p:cNvPr id="5" name="Альтернативный процесс 4">
            <a:extLst>
              <a:ext uri="{FF2B5EF4-FFF2-40B4-BE49-F238E27FC236}">
                <a16:creationId xmlns:a16="http://schemas.microsoft.com/office/drawing/2014/main" id="{38712069-E753-4546-BD84-FF1F2A8BEFE7}"/>
              </a:ext>
            </a:extLst>
          </p:cNvPr>
          <p:cNvSpPr>
            <a:spLocks noChangeAspect="1"/>
          </p:cNvSpPr>
          <p:nvPr/>
        </p:nvSpPr>
        <p:spPr>
          <a:xfrm>
            <a:off x="8555773" y="1919902"/>
            <a:ext cx="1230783" cy="1222944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Orders</a:t>
            </a:r>
            <a:endParaRPr lang="ru-RU" dirty="0"/>
          </a:p>
        </p:txBody>
      </p:sp>
      <p:sp>
        <p:nvSpPr>
          <p:cNvPr id="8" name="Альтернативный процесс 7">
            <a:extLst>
              <a:ext uri="{FF2B5EF4-FFF2-40B4-BE49-F238E27FC236}">
                <a16:creationId xmlns:a16="http://schemas.microsoft.com/office/drawing/2014/main" id="{C83CE057-C1ED-8548-B5B8-9AD2A799BF26}"/>
              </a:ext>
            </a:extLst>
          </p:cNvPr>
          <p:cNvSpPr>
            <a:spLocks noChangeAspect="1"/>
          </p:cNvSpPr>
          <p:nvPr/>
        </p:nvSpPr>
        <p:spPr>
          <a:xfrm>
            <a:off x="8555772" y="4523412"/>
            <a:ext cx="1230783" cy="1222944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Warehouse</a:t>
            </a:r>
            <a:endParaRPr lang="ru-RU" sz="1400" dirty="0"/>
          </a:p>
        </p:txBody>
      </p:sp>
      <p:sp>
        <p:nvSpPr>
          <p:cNvPr id="9" name="Альтернативный процесс 8">
            <a:extLst>
              <a:ext uri="{FF2B5EF4-FFF2-40B4-BE49-F238E27FC236}">
                <a16:creationId xmlns:a16="http://schemas.microsoft.com/office/drawing/2014/main" id="{9C27AA2A-C2BD-CC43-8AB5-6F7FB4649ED4}"/>
              </a:ext>
            </a:extLst>
          </p:cNvPr>
          <p:cNvSpPr>
            <a:spLocks noChangeAspect="1"/>
          </p:cNvSpPr>
          <p:nvPr/>
        </p:nvSpPr>
        <p:spPr>
          <a:xfrm>
            <a:off x="10352438" y="3073529"/>
            <a:ext cx="1230783" cy="1222944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Delivery</a:t>
            </a:r>
            <a:endParaRPr lang="ru-RU" sz="14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9AB35E5-5470-F24F-8800-634207EC0F36}"/>
              </a:ext>
            </a:extLst>
          </p:cNvPr>
          <p:cNvCxnSpPr>
            <a:cxnSpLocks/>
          </p:cNvCxnSpPr>
          <p:nvPr/>
        </p:nvCxnSpPr>
        <p:spPr>
          <a:xfrm>
            <a:off x="9183655" y="3260458"/>
            <a:ext cx="0" cy="113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7C738EC-74B1-6C43-B3F9-3C32F633872E}"/>
              </a:ext>
            </a:extLst>
          </p:cNvPr>
          <p:cNvCxnSpPr>
            <a:cxnSpLocks/>
          </p:cNvCxnSpPr>
          <p:nvPr/>
        </p:nvCxnSpPr>
        <p:spPr>
          <a:xfrm>
            <a:off x="9897088" y="2476687"/>
            <a:ext cx="633046" cy="50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44CA234-94DC-6940-8A97-59998643C74F}"/>
              </a:ext>
            </a:extLst>
          </p:cNvPr>
          <p:cNvCxnSpPr>
            <a:cxnSpLocks/>
          </p:cNvCxnSpPr>
          <p:nvPr/>
        </p:nvCxnSpPr>
        <p:spPr>
          <a:xfrm flipH="1">
            <a:off x="9897088" y="4390899"/>
            <a:ext cx="633046" cy="74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DE268C5-799E-B94B-A399-7705CD6DF04B}"/>
              </a:ext>
            </a:extLst>
          </p:cNvPr>
          <p:cNvSpPr/>
          <p:nvPr/>
        </p:nvSpPr>
        <p:spPr>
          <a:xfrm>
            <a:off x="399351" y="1475334"/>
            <a:ext cx="758207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Warehouse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/items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получение </a:t>
            </a:r>
            <a:r>
              <a:rPr lang="ru-RU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списока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всех товаров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/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/v1/items/{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}/state –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информация о состоянии товаров из заказа.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 /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/v1/items/{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}/take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забронировать товар для заказа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" dirty="0">
              <a:solidFill>
                <a:schemeClr val="tx1">
                  <a:lumMod val="90000"/>
                  <a:lumOff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 /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/v1/items/{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}/checkout –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выдача товара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spcBef>
                <a:spcPts val="1200"/>
              </a:spcBef>
            </a:pPr>
            <a:endParaRPr lang="en" dirty="0">
              <a:solidFill>
                <a:schemeClr val="tx1">
                  <a:lumMod val="90000"/>
                  <a:lumOff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Delivery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`POST /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/v1/delivery/{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}/deliver` –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отправить заказ, запрос к 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Warehouse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выдачу товара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`POST /items/{</a:t>
            </a:r>
            <a:r>
              <a:rPr lang="en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orderUid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}/checkout`.</a:t>
            </a:r>
            <a:endParaRPr lang="en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Описание контракта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13</a:t>
            </a:fld>
            <a:endParaRPr lang="ru-RU" sz="1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F6A560-6D53-2C40-B51B-E750D562C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10" y="1106956"/>
            <a:ext cx="8893623" cy="5177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6B8630-8C66-D346-90A7-EF11FB2291CD}"/>
              </a:ext>
            </a:extLst>
          </p:cNvPr>
          <p:cNvSpPr txBox="1"/>
          <p:nvPr/>
        </p:nvSpPr>
        <p:spPr>
          <a:xfrm>
            <a:off x="4360984" y="6044493"/>
            <a:ext cx="4194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 err="1"/>
              <a:t>src</a:t>
            </a:r>
            <a:r>
              <a:rPr lang="en" sz="1200" dirty="0"/>
              <a:t>/</a:t>
            </a:r>
            <a:r>
              <a:rPr lang="en" sz="1200" dirty="0" err="1"/>
              <a:t>contractTest</a:t>
            </a:r>
            <a:r>
              <a:rPr lang="en" sz="1200" dirty="0"/>
              <a:t>/resources/contracts/state/</a:t>
            </a:r>
            <a:r>
              <a:rPr lang="en" sz="1200" dirty="0" err="1"/>
              <a:t>StateSuccess</a:t>
            </a:r>
            <a:r>
              <a:rPr lang="en-US" sz="1200" dirty="0"/>
              <a:t>.kt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513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Серверные тесты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14</a:t>
            </a:fld>
            <a:endParaRPr lang="ru-RU" sz="1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9FC53F-352C-4848-8B4F-CF7B74819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02" y="1033560"/>
            <a:ext cx="8038682" cy="5252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EE6933-108D-8C4E-BDA1-0D5EF816F80C}"/>
              </a:ext>
            </a:extLst>
          </p:cNvPr>
          <p:cNvSpPr txBox="1"/>
          <p:nvPr/>
        </p:nvSpPr>
        <p:spPr>
          <a:xfrm>
            <a:off x="3667648" y="6045079"/>
            <a:ext cx="545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 err="1"/>
              <a:t>src</a:t>
            </a:r>
            <a:r>
              <a:rPr lang="en" sz="1200" dirty="0"/>
              <a:t>/</a:t>
            </a:r>
            <a:r>
              <a:rPr lang="en" sz="1200" dirty="0" err="1"/>
              <a:t>contractTest</a:t>
            </a:r>
            <a:r>
              <a:rPr lang="en" sz="1200" dirty="0"/>
              <a:t>/</a:t>
            </a:r>
            <a:r>
              <a:rPr lang="en" sz="1200" dirty="0" err="1"/>
              <a:t>kotlin</a:t>
            </a:r>
            <a:r>
              <a:rPr lang="en" sz="1200" dirty="0"/>
              <a:t>/</a:t>
            </a:r>
            <a:r>
              <a:rPr lang="en" sz="1200" dirty="0" err="1"/>
              <a:t>ru</a:t>
            </a:r>
            <a:r>
              <a:rPr lang="en" sz="1200" dirty="0"/>
              <a:t>/</a:t>
            </a:r>
            <a:r>
              <a:rPr lang="en" sz="1200" dirty="0" err="1"/>
              <a:t>romanow</a:t>
            </a:r>
            <a:r>
              <a:rPr lang="en" sz="1200" dirty="0"/>
              <a:t>/warehouse/web/</a:t>
            </a:r>
            <a:r>
              <a:rPr lang="en" sz="1200" dirty="0" err="1"/>
              <a:t>BaseStateControllerTest</a:t>
            </a:r>
            <a:r>
              <a:rPr lang="en-US" sz="1200" dirty="0"/>
              <a:t>.kt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5498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Настройка плагина для </a:t>
            </a:r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Gradle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15</a:t>
            </a:fld>
            <a:endParaRPr lang="ru-RU" sz="1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7421AE-8CEB-5046-8317-EDC2F673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33" y="1033560"/>
            <a:ext cx="8272873" cy="508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4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Публикация контрактов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16</a:t>
            </a:fld>
            <a:endParaRPr lang="ru-RU" sz="1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F8D879-75DB-7A43-AB2D-8CD80F0A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546" y="1366575"/>
            <a:ext cx="9015933" cy="43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48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Клиентские тесты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17</a:t>
            </a:fld>
            <a:endParaRPr lang="ru-RU" sz="1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CF3067-A4E7-394F-B139-E04C3E3E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73" y="1205802"/>
            <a:ext cx="8721339" cy="4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1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@</a:t>
            </a:r>
            <a:r>
              <a:rPr lang="en-US" sz="3200" spc="20" dirty="0" err="1">
                <a:solidFill>
                  <a:schemeClr val="tx2"/>
                </a:solidFill>
                <a:cs typeface="Arial Black" panose="020B0604020202020204" pitchFamily="34" charset="0"/>
              </a:rPr>
              <a:t>WebMvcTest</a:t>
            </a:r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 → </a:t>
            </a:r>
            <a:r>
              <a:rPr lang="en-US" sz="3200" spc="20" dirty="0" err="1">
                <a:solidFill>
                  <a:schemeClr val="tx2"/>
                </a:solidFill>
                <a:cs typeface="Arial Black" panose="020B0604020202020204" pitchFamily="34" charset="0"/>
              </a:rPr>
              <a:t>Cotract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18</a:t>
            </a:fld>
            <a:endParaRPr lang="ru-RU" sz="1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477352-2230-0844-9879-70EDEF51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4" y="1604498"/>
            <a:ext cx="11441211" cy="40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9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@</a:t>
            </a:r>
            <a:r>
              <a:rPr lang="en-US" sz="3200" spc="20" dirty="0" err="1">
                <a:solidFill>
                  <a:schemeClr val="tx2"/>
                </a:solidFill>
                <a:cs typeface="Arial Black" panose="020B0604020202020204" pitchFamily="34" charset="0"/>
              </a:rPr>
              <a:t>WebMvcTest</a:t>
            </a:r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 → </a:t>
            </a:r>
            <a:r>
              <a:rPr lang="en-US" sz="3200" spc="20" dirty="0" err="1">
                <a:solidFill>
                  <a:schemeClr val="tx2"/>
                </a:solidFill>
                <a:cs typeface="Arial Black" panose="020B0604020202020204" pitchFamily="34" charset="0"/>
              </a:rPr>
              <a:t>Cotract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19</a:t>
            </a:fld>
            <a:endParaRPr lang="ru-RU" sz="1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677F7D-1AB6-4D4E-BA13-4ADAE306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32" y="1033560"/>
            <a:ext cx="9941535" cy="51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0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ru-RU" spc="20" dirty="0">
                <a:solidFill>
                  <a:schemeClr val="tx2"/>
                </a:solidFill>
                <a:cs typeface="Arial Black" panose="020B0604020202020204" pitchFamily="34" charset="0"/>
              </a:rPr>
              <a:t>План доклада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2</a:t>
            </a:fld>
            <a:endParaRPr lang="ru-RU" sz="1000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1081247" y="1325188"/>
            <a:ext cx="10293791" cy="43900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838" marR="256540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000" dirty="0">
                <a:cs typeface="Arial"/>
              </a:rPr>
              <a:t>Проблемы интеграционного тестирования.</a:t>
            </a:r>
          </a:p>
          <a:p>
            <a:pPr marL="223838" marR="256540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000" dirty="0">
                <a:cs typeface="Arial"/>
              </a:rPr>
              <a:t>Контракт между клиентом и сервером.</a:t>
            </a:r>
          </a:p>
          <a:p>
            <a:pPr marL="223838" marR="256540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en-US" sz="2000" dirty="0">
                <a:cs typeface="Arial"/>
              </a:rPr>
              <a:t>Spring Cloud Contract</a:t>
            </a:r>
            <a:r>
              <a:rPr lang="ru-RU" sz="2000" dirty="0"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681038" marR="256540" lvl="1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000" dirty="0">
                <a:cs typeface="Arial"/>
              </a:rPr>
              <a:t>Основные концепции.</a:t>
            </a:r>
          </a:p>
          <a:p>
            <a:pPr marL="681038" marR="256540" lvl="1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000" dirty="0">
                <a:cs typeface="Arial"/>
              </a:rPr>
              <a:t>Настройка в </a:t>
            </a:r>
            <a:r>
              <a:rPr lang="en-US" sz="2000" dirty="0" err="1">
                <a:cs typeface="Arial"/>
              </a:rPr>
              <a:t>gradle</a:t>
            </a:r>
            <a:r>
              <a:rPr lang="en-US" sz="2000" dirty="0">
                <a:cs typeface="Arial"/>
              </a:rPr>
              <a:t>.</a:t>
            </a:r>
          </a:p>
          <a:p>
            <a:pPr marL="681038" marR="256540" lvl="1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000" dirty="0">
                <a:cs typeface="Arial"/>
              </a:rPr>
              <a:t>Описание контрактов.</a:t>
            </a:r>
          </a:p>
          <a:p>
            <a:pPr marL="681038" marR="256540" lvl="1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000" dirty="0">
                <a:cs typeface="Arial"/>
              </a:rPr>
              <a:t>Тесты на стороне сервера.</a:t>
            </a:r>
          </a:p>
          <a:p>
            <a:pPr marL="681038" marR="256540" lvl="1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000" dirty="0">
                <a:cs typeface="Arial"/>
              </a:rPr>
              <a:t>Публикация контактов.</a:t>
            </a:r>
          </a:p>
          <a:p>
            <a:pPr marL="681038" marR="256540" lvl="1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000" dirty="0">
                <a:cs typeface="Arial"/>
              </a:rPr>
              <a:t>Тесты на стороне клиента.</a:t>
            </a:r>
          </a:p>
          <a:p>
            <a:pPr marL="223838" marR="256540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000" dirty="0">
                <a:cs typeface="Arial"/>
              </a:rPr>
              <a:t>Генерация контрактов с помощью </a:t>
            </a:r>
            <a:r>
              <a:rPr lang="en-US" sz="2000" dirty="0">
                <a:cs typeface="Arial"/>
              </a:rPr>
              <a:t>@</a:t>
            </a:r>
            <a:r>
              <a:rPr lang="en-US" sz="2000" dirty="0" err="1">
                <a:cs typeface="Arial"/>
              </a:rPr>
              <a:t>WebMvcTest</a:t>
            </a:r>
            <a:r>
              <a:rPr lang="en-US" sz="2000" dirty="0">
                <a:cs typeface="Arial"/>
              </a:rPr>
              <a:t>.</a:t>
            </a:r>
            <a:endParaRPr lang="ru-RU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74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Сборка артефакта и публикация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20</a:t>
            </a:fld>
            <a:endParaRPr lang="ru-RU" sz="1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5FF608-CC98-CF4F-B1CF-893C385D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256" y="1033560"/>
            <a:ext cx="7955773" cy="51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7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В следующей серии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21</a:t>
            </a:fld>
            <a:endParaRPr lang="ru-RU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A3FEE-E9FA-1344-BFBA-70DEB1EBAEE8}"/>
              </a:ext>
            </a:extLst>
          </p:cNvPr>
          <p:cNvSpPr txBox="1"/>
          <p:nvPr/>
        </p:nvSpPr>
        <p:spPr>
          <a:xfrm>
            <a:off x="624820" y="1129685"/>
            <a:ext cx="10942359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ru-RU" sz="1600" dirty="0"/>
              <a:t>Рассмотрим сложные ошибки: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" sz="1600" dirty="0" err="1"/>
              <a:t>JsonPaths</a:t>
            </a:r>
            <a:r>
              <a:rPr lang="en" sz="1600" dirty="0"/>
              <a:t> can't reference an object</a:t>
            </a:r>
            <a:r>
              <a:rPr lang="en-US" sz="1600" dirty="0"/>
              <a:t>.</a:t>
            </a:r>
            <a:endParaRPr lang="ru-RU" sz="1600" dirty="0"/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ru-RU" sz="1600" dirty="0"/>
              <a:t>Ошибка компиляции в сгенерированном тесте: 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residenceType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":{"cursor":60}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ru-RU" sz="1600" dirty="0"/>
              <a:t>Использование </a:t>
            </a:r>
            <a:r>
              <a:rPr lang="en-US" sz="1600" dirty="0"/>
              <a:t>Kotlin plugin </a:t>
            </a:r>
            <a:r>
              <a:rPr lang="ru-RU" sz="1600" dirty="0"/>
              <a:t>и связанные с ним ошибки</a:t>
            </a:r>
            <a:r>
              <a:rPr lang="en-US" sz="1600" dirty="0"/>
              <a:t>: 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Exception in thread "main" </a:t>
            </a:r>
            <a:r>
              <a:rPr lang="e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NoSuchMethodError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org.jetbrains.kotlin.cli.jvm.compiler.TopDownAnalyzerFacadeForJVM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Producer </a:t>
            </a:r>
            <a:r>
              <a:rPr lang="ru-RU" sz="1600" dirty="0"/>
              <a:t>в контракте генерирует слишком большой </a:t>
            </a:r>
            <a:r>
              <a:rPr lang="en-US" sz="1600" dirty="0"/>
              <a:t>body, Consumer </a:t>
            </a:r>
            <a:r>
              <a:rPr lang="ru-RU" sz="1600" dirty="0"/>
              <a:t>падает с ошибкой</a:t>
            </a:r>
            <a:r>
              <a:rPr lang="en-US" sz="1600" dirty="0"/>
              <a:t>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too long. The given string is 72793 Unicode code units long, but only a maximum of 65535 is allowed.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ru-RU" sz="1600" dirty="0"/>
              <a:t>Рассмотрим сложные случаи</a:t>
            </a:r>
            <a:r>
              <a:rPr lang="en-US" sz="1600" dirty="0"/>
              <a:t>:</a:t>
            </a:r>
            <a:endParaRPr lang="ru-RU" sz="1600" dirty="0"/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Regex </a:t>
            </a:r>
            <a:r>
              <a:rPr lang="ru-RU" sz="1600" dirty="0"/>
              <a:t>в </a:t>
            </a:r>
            <a:r>
              <a:rPr lang="en-US" sz="1600" dirty="0" err="1"/>
              <a:t>url</a:t>
            </a:r>
            <a:r>
              <a:rPr lang="en-US" sz="1600" dirty="0"/>
              <a:t>.</a:t>
            </a:r>
            <a:endParaRPr lang="ru-RU" sz="1600" dirty="0"/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ru-RU" sz="1600" dirty="0"/>
              <a:t>Как искать ошибки при генерации тестов.</a:t>
            </a:r>
            <a:endParaRPr lang="en-US" sz="1600" dirty="0"/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Client values vs. Server values vs Regex.</a:t>
            </a:r>
            <a:endParaRPr lang="ru-RU" sz="1600" dirty="0"/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ru-RU" sz="1600" dirty="0"/>
              <a:t>Запуск тестов на </a:t>
            </a:r>
            <a:r>
              <a:rPr lang="en-US" sz="1600" dirty="0"/>
              <a:t>Producer </a:t>
            </a:r>
            <a:r>
              <a:rPr lang="ru-RU" sz="1600" dirty="0"/>
              <a:t>на реальном порту</a:t>
            </a:r>
            <a:r>
              <a:rPr lang="en-US" sz="1600" dirty="0"/>
              <a:t>.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ru-RU" sz="1600" dirty="0"/>
              <a:t>Авторизация в </a:t>
            </a:r>
            <a:r>
              <a:rPr lang="ru-RU" sz="1600" dirty="0" err="1"/>
              <a:t>N</a:t>
            </a:r>
            <a:r>
              <a:rPr lang="en-US" sz="1600" dirty="0" err="1"/>
              <a:t>exus</a:t>
            </a:r>
            <a:r>
              <a:rPr lang="en-US" sz="1600" dirty="0"/>
              <a:t>.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ru-RU" sz="1600" dirty="0" err="1"/>
              <a:t>Кастомные</a:t>
            </a:r>
            <a:r>
              <a:rPr lang="ru-RU" sz="1600" dirty="0"/>
              <a:t> расширения для </a:t>
            </a:r>
            <a:r>
              <a:rPr lang="en-US" sz="1600" dirty="0"/>
              <a:t>DSL.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9561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8">
            <a:extLst>
              <a:ext uri="{FF2B5EF4-FFF2-40B4-BE49-F238E27FC236}">
                <a16:creationId xmlns:a16="http://schemas.microsoft.com/office/drawing/2014/main" id="{950AABDE-1F62-084E-9F15-CE22FE44E2F1}"/>
              </a:ext>
            </a:extLst>
          </p:cNvPr>
          <p:cNvSpPr/>
          <p:nvPr/>
        </p:nvSpPr>
        <p:spPr>
          <a:xfrm>
            <a:off x="0" y="220133"/>
            <a:ext cx="12193649" cy="6858000"/>
          </a:xfrm>
          <a:custGeom>
            <a:avLst/>
            <a:gdLst/>
            <a:ahLst/>
            <a:cxnLst/>
            <a:rect l="l" t="t" r="r" b="b"/>
            <a:pathLst>
              <a:path w="5647055" h="6858000">
                <a:moveTo>
                  <a:pt x="0" y="6858000"/>
                </a:moveTo>
                <a:lnTo>
                  <a:pt x="5646597" y="6858000"/>
                </a:lnTo>
                <a:lnTo>
                  <a:pt x="5646597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1D0880-0878-8049-B076-28695EEEF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66429"/>
            <a:ext cx="2805620" cy="166712"/>
          </a:xfrm>
        </p:spPr>
        <p:txBody>
          <a:bodyPr/>
          <a:lstStyle/>
          <a:p>
            <a:pPr algn="r">
              <a:lnSpc>
                <a:spcPts val="1325"/>
              </a:lnSpc>
            </a:pPr>
            <a:fld id="{B6F15528-21DE-4FAA-801E-634DDDAF4B2B}" type="slidenum">
              <a:rPr lang="ru-RU" smtClean="0"/>
              <a:pPr algn="r">
                <a:lnSpc>
                  <a:spcPts val="1325"/>
                </a:lnSpc>
              </a:pPr>
              <a:t>22</a:t>
            </a:fld>
            <a:endParaRPr lang="ru-RU" dirty="0"/>
          </a:p>
        </p:txBody>
      </p:sp>
      <p:pic>
        <p:nvPicPr>
          <p:cNvPr id="6146" name="Picture 2" descr="That&amp;#39;s All, Folks! - The Looney Tunes Показать Обои (38740983) - Fanpop">
            <a:extLst>
              <a:ext uri="{FF2B5EF4-FFF2-40B4-BE49-F238E27FC236}">
                <a16:creationId xmlns:a16="http://schemas.microsoft.com/office/drawing/2014/main" id="{0553B0AD-DACF-B44C-B5BE-023255DAF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018" y="-1"/>
            <a:ext cx="12583348" cy="707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43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Проблемы интеграционного тестирования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3</a:t>
            </a:fld>
            <a:endParaRPr lang="ru-RU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46793-FE62-F144-9238-2D7333EC631D}"/>
              </a:ext>
            </a:extLst>
          </p:cNvPr>
          <p:cNvSpPr txBox="1"/>
          <p:nvPr/>
        </p:nvSpPr>
        <p:spPr>
          <a:xfrm>
            <a:off x="1070242" y="1607779"/>
            <a:ext cx="10051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«Ну… потребуется полной цикл интеграционного тестирования»</a:t>
            </a:r>
          </a:p>
          <a:p>
            <a:br>
              <a:rPr lang="ru-RU" sz="2200" dirty="0"/>
            </a:br>
            <a:endParaRPr lang="ru-RU" sz="2200" dirty="0"/>
          </a:p>
          <a:p>
            <a:pPr algn="r"/>
            <a:r>
              <a:rPr lang="ru-RU" sz="2200" dirty="0"/>
              <a:t>(</a:t>
            </a:r>
            <a:r>
              <a:rPr lang="en" sz="2200" dirty="0"/>
              <a:t>c) </a:t>
            </a:r>
            <a:r>
              <a:rPr lang="ru-RU" sz="2200" dirty="0"/>
              <a:t>руководитель отдела тестирования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127B6-3767-8B46-987E-AA0D3E38FD6E}"/>
              </a:ext>
            </a:extLst>
          </p:cNvPr>
          <p:cNvSpPr txBox="1"/>
          <p:nvPr/>
        </p:nvSpPr>
        <p:spPr>
          <a:xfrm>
            <a:off x="1070241" y="4337422"/>
            <a:ext cx="100515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«Ну мы сейчас все завернем в докер и все будет </a:t>
            </a:r>
            <a:r>
              <a:rPr lang="ru-RU" sz="2200" dirty="0" err="1"/>
              <a:t>пыщ-пыщ</a:t>
            </a:r>
            <a:r>
              <a:rPr lang="ru-RU" sz="2200" dirty="0"/>
              <a:t>»</a:t>
            </a:r>
          </a:p>
          <a:p>
            <a:endParaRPr lang="ru-RU" sz="2200" dirty="0"/>
          </a:p>
          <a:p>
            <a:pPr algn="r"/>
            <a:r>
              <a:rPr lang="en" sz="2200" dirty="0"/>
              <a:t>(c) </a:t>
            </a:r>
            <a:r>
              <a:rPr lang="ru-RU" sz="2200" dirty="0"/>
              <a:t>ответ руководителя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66322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Развертывание тестового контура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4</a:t>
            </a:fld>
            <a:endParaRPr lang="ru-RU" sz="1000"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E156E92A-704E-664A-AFD5-1F8926D20C9E}"/>
              </a:ext>
            </a:extLst>
          </p:cNvPr>
          <p:cNvSpPr txBox="1"/>
          <p:nvPr/>
        </p:nvSpPr>
        <p:spPr>
          <a:xfrm>
            <a:off x="949104" y="1822150"/>
            <a:ext cx="10293791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Требуется много ресурсов для прогона и в один момент времени возможен только один сценарий.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Чтобы протестировать один </a:t>
            </a:r>
            <a:r>
              <a:rPr lang="ru-RU" sz="2400" dirty="0" err="1"/>
              <a:t>микросервис</a:t>
            </a:r>
            <a:r>
              <a:rPr lang="ru-RU" sz="2400" dirty="0"/>
              <a:t>, мы должны развернуть </a:t>
            </a:r>
            <a:r>
              <a:rPr lang="en" sz="2400" dirty="0"/>
              <a:t>N </a:t>
            </a:r>
            <a:r>
              <a:rPr lang="ru-RU" sz="2400" dirty="0"/>
              <a:t>других сервисов. В том числе и базы данных.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На их поднятие требуется много времени.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Информация, что что-то сломалось может прийти поздно.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Очень сложно разбираться в ошибках.</a:t>
            </a:r>
          </a:p>
        </p:txBody>
      </p:sp>
    </p:spTree>
    <p:extLst>
      <p:ext uri="{BB962C8B-B14F-4D97-AF65-F5344CB8AC3E}">
        <p14:creationId xmlns:p14="http://schemas.microsoft.com/office/powerpoint/2010/main" val="332774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Mock </a:t>
            </a:r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на внешние вызовы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5</a:t>
            </a:fld>
            <a:endParaRPr lang="ru-RU" sz="1000"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E156E92A-704E-664A-AFD5-1F8926D20C9E}"/>
              </a:ext>
            </a:extLst>
          </p:cNvPr>
          <p:cNvSpPr txBox="1"/>
          <p:nvPr/>
        </p:nvSpPr>
        <p:spPr>
          <a:xfrm>
            <a:off x="949104" y="2422314"/>
            <a:ext cx="10293791" cy="2013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Создание заглушек для внешних вызовов не имеет ничего общего с реальным миром.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Тесты могут пройти на заглушках, но развалиться на </a:t>
            </a:r>
            <a:r>
              <a:rPr lang="en-US" sz="2400" dirty="0"/>
              <a:t>production, </a:t>
            </a:r>
            <a:r>
              <a:rPr lang="ru-RU" sz="2400" dirty="0"/>
              <a:t>потому что использованные заглушки не гарантируют что сервер так работает.</a:t>
            </a:r>
          </a:p>
        </p:txBody>
      </p:sp>
    </p:spTree>
    <p:extLst>
      <p:ext uri="{BB962C8B-B14F-4D97-AF65-F5344CB8AC3E}">
        <p14:creationId xmlns:p14="http://schemas.microsoft.com/office/powerpoint/2010/main" val="170458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ru-RU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Контракт между клиентом и сервером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6</a:t>
            </a:fld>
            <a:endParaRPr lang="ru-RU" sz="1000" dirty="0"/>
          </a:p>
        </p:txBody>
      </p:sp>
      <p:pic>
        <p:nvPicPr>
          <p:cNvPr id="3" name="Рисунок 2" descr="Документ">
            <a:extLst>
              <a:ext uri="{FF2B5EF4-FFF2-40B4-BE49-F238E27FC236}">
                <a16:creationId xmlns:a16="http://schemas.microsoft.com/office/drawing/2014/main" id="{AF37B582-D126-0644-9D8E-17038BEF8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6730" y="1512863"/>
            <a:ext cx="856622" cy="856622"/>
          </a:xfrm>
          <a:prstGeom prst="rect">
            <a:avLst/>
          </a:prstGeom>
        </p:spPr>
      </p:pic>
      <p:sp>
        <p:nvSpPr>
          <p:cNvPr id="7" name="Альтернативный процесс 6">
            <a:extLst>
              <a:ext uri="{FF2B5EF4-FFF2-40B4-BE49-F238E27FC236}">
                <a16:creationId xmlns:a16="http://schemas.microsoft.com/office/drawing/2014/main" id="{FF69C604-4428-8641-B570-C7C5273B390F}"/>
              </a:ext>
            </a:extLst>
          </p:cNvPr>
          <p:cNvSpPr>
            <a:spLocks noChangeAspect="1"/>
          </p:cNvSpPr>
          <p:nvPr/>
        </p:nvSpPr>
        <p:spPr>
          <a:xfrm>
            <a:off x="4662433" y="3402266"/>
            <a:ext cx="1630384" cy="1620000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  <a:endParaRPr lang="ru-RU" dirty="0"/>
          </a:p>
        </p:txBody>
      </p:sp>
      <p:sp>
        <p:nvSpPr>
          <p:cNvPr id="8" name="Альтернативный процесс 7">
            <a:extLst>
              <a:ext uri="{FF2B5EF4-FFF2-40B4-BE49-F238E27FC236}">
                <a16:creationId xmlns:a16="http://schemas.microsoft.com/office/drawing/2014/main" id="{85242B10-BAB6-4143-9391-18C400BCDB77}"/>
              </a:ext>
            </a:extLst>
          </p:cNvPr>
          <p:cNvSpPr>
            <a:spLocks noChangeAspect="1"/>
          </p:cNvSpPr>
          <p:nvPr/>
        </p:nvSpPr>
        <p:spPr>
          <a:xfrm>
            <a:off x="9657265" y="3402266"/>
            <a:ext cx="1630384" cy="1620000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E337D3A-8C41-E640-976C-5EFAC433A0F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850394" y="1941174"/>
            <a:ext cx="1696336" cy="1352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170257A-FFAD-6147-8A8B-723FF142F943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8403352" y="1941174"/>
            <a:ext cx="1696336" cy="140242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F13BC4-2BB9-1742-9B9E-15F96D1337A2}"/>
              </a:ext>
            </a:extLst>
          </p:cNvPr>
          <p:cNvSpPr txBox="1"/>
          <p:nvPr/>
        </p:nvSpPr>
        <p:spPr>
          <a:xfrm>
            <a:off x="7446691" y="236948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Contract</a:t>
            </a:r>
            <a:endParaRPr lang="ru-RU" dirty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D6AA6D-1688-0A40-9E78-A58C262F0FAB}"/>
              </a:ext>
            </a:extLst>
          </p:cNvPr>
          <p:cNvCxnSpPr/>
          <p:nvPr/>
        </p:nvCxnSpPr>
        <p:spPr>
          <a:xfrm>
            <a:off x="7975041" y="2856284"/>
            <a:ext cx="0" cy="264271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2A42EDDF-0248-964C-82CD-BB2C4E7D8BA2}"/>
              </a:ext>
            </a:extLst>
          </p:cNvPr>
          <p:cNvCxnSpPr/>
          <p:nvPr/>
        </p:nvCxnSpPr>
        <p:spPr>
          <a:xfrm>
            <a:off x="6451041" y="4675035"/>
            <a:ext cx="1386673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F3BBCB-3E99-C349-9B04-CE2893ECAFBE}"/>
              </a:ext>
            </a:extLst>
          </p:cNvPr>
          <p:cNvSpPr txBox="1"/>
          <p:nvPr/>
        </p:nvSpPr>
        <p:spPr>
          <a:xfrm>
            <a:off x="6643532" y="437228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Unit test</a:t>
            </a:r>
            <a:endParaRPr lang="ru-RU" sz="1400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95EB666-C0DE-9E42-9788-FD20F5E4285A}"/>
              </a:ext>
            </a:extLst>
          </p:cNvPr>
          <p:cNvCxnSpPr/>
          <p:nvPr/>
        </p:nvCxnSpPr>
        <p:spPr>
          <a:xfrm>
            <a:off x="8133264" y="4670011"/>
            <a:ext cx="1386673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3E3BC7-3700-3646-9B4C-40146FBB6B1B}"/>
              </a:ext>
            </a:extLst>
          </p:cNvPr>
          <p:cNvSpPr txBox="1"/>
          <p:nvPr/>
        </p:nvSpPr>
        <p:spPr>
          <a:xfrm>
            <a:off x="8325755" y="4367258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Unit test</a:t>
            </a:r>
            <a:endParaRPr lang="ru-RU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3A129-27B8-E445-92BB-C5DD1038D1E8}"/>
              </a:ext>
            </a:extLst>
          </p:cNvPr>
          <p:cNvSpPr txBox="1"/>
          <p:nvPr/>
        </p:nvSpPr>
        <p:spPr>
          <a:xfrm>
            <a:off x="630289" y="1852167"/>
            <a:ext cx="34767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 </a:t>
            </a:r>
            <a:r>
              <a:rPr lang="ru-RU" dirty="0"/>
              <a:t>описывает желаемое поведение сервера и отдает этот «контракт».</a:t>
            </a:r>
          </a:p>
          <a:p>
            <a:pPr>
              <a:spcBef>
                <a:spcPts val="1200"/>
              </a:spcBef>
            </a:pPr>
            <a:r>
              <a:rPr lang="en-US" dirty="0"/>
              <a:t>Producer</a:t>
            </a:r>
            <a:r>
              <a:rPr lang="ru-RU" dirty="0"/>
              <a:t> получает</a:t>
            </a:r>
            <a:r>
              <a:rPr lang="en-US" dirty="0"/>
              <a:t> </a:t>
            </a:r>
            <a:r>
              <a:rPr lang="ru-RU" dirty="0"/>
              <a:t>контракт и использует его как тест, который говорит о правильности реализации.</a:t>
            </a:r>
          </a:p>
          <a:p>
            <a:pPr>
              <a:spcBef>
                <a:spcPts val="1200"/>
              </a:spcBef>
            </a:pPr>
            <a:r>
              <a:rPr lang="en-US" dirty="0"/>
              <a:t>Consumer</a:t>
            </a:r>
            <a:r>
              <a:rPr lang="ru-RU" dirty="0"/>
              <a:t> использует данные из этого контракта как </a:t>
            </a:r>
            <a:r>
              <a:rPr lang="en-US" dirty="0"/>
              <a:t>stub</a:t>
            </a:r>
            <a:r>
              <a:rPr lang="ru-RU" dirty="0"/>
              <a:t> для запросов к серверу.</a:t>
            </a:r>
          </a:p>
        </p:txBody>
      </p:sp>
    </p:spTree>
    <p:extLst>
      <p:ext uri="{BB962C8B-B14F-4D97-AF65-F5344CB8AC3E}">
        <p14:creationId xmlns:p14="http://schemas.microsoft.com/office/powerpoint/2010/main" val="165465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Spring Cloud Contract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7</a:t>
            </a:fld>
            <a:endParaRPr lang="ru-RU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5CCDA-4117-9541-832D-75C38EB8CE50}"/>
              </a:ext>
            </a:extLst>
          </p:cNvPr>
          <p:cNvSpPr txBox="1"/>
          <p:nvPr/>
        </p:nvSpPr>
        <p:spPr>
          <a:xfrm>
            <a:off x="3740925" y="1228183"/>
            <a:ext cx="566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 в мире </a:t>
            </a:r>
            <a:r>
              <a:rPr lang="en-US" dirty="0"/>
              <a:t>Spring </a:t>
            </a:r>
            <a:r>
              <a:rPr lang="ru-RU" dirty="0"/>
              <a:t>все немного по-другому…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13AF0-EAD9-AF46-9F9B-68A1F38BD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3"/>
          <a:stretch/>
        </p:blipFill>
        <p:spPr bwMode="auto">
          <a:xfrm>
            <a:off x="2170443" y="1792139"/>
            <a:ext cx="7666893" cy="429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0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Spring Cloud Contract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8</a:t>
            </a:fld>
            <a:endParaRPr lang="ru-RU" sz="1000" dirty="0"/>
          </a:p>
        </p:txBody>
      </p:sp>
      <p:sp>
        <p:nvSpPr>
          <p:cNvPr id="7" name="Альтернативный процесс 6">
            <a:extLst>
              <a:ext uri="{FF2B5EF4-FFF2-40B4-BE49-F238E27FC236}">
                <a16:creationId xmlns:a16="http://schemas.microsoft.com/office/drawing/2014/main" id="{CE1C2D19-98C2-6E49-B026-880E5D005C97}"/>
              </a:ext>
            </a:extLst>
          </p:cNvPr>
          <p:cNvSpPr>
            <a:spLocks noChangeAspect="1"/>
          </p:cNvSpPr>
          <p:nvPr/>
        </p:nvSpPr>
        <p:spPr>
          <a:xfrm>
            <a:off x="1558294" y="2287405"/>
            <a:ext cx="1630384" cy="1620000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  <a:endParaRPr lang="ru-RU" dirty="0"/>
          </a:p>
        </p:txBody>
      </p:sp>
      <p:pic>
        <p:nvPicPr>
          <p:cNvPr id="8" name="Рисунок 7" descr="Документ">
            <a:extLst>
              <a:ext uri="{FF2B5EF4-FFF2-40B4-BE49-F238E27FC236}">
                <a16:creationId xmlns:a16="http://schemas.microsoft.com/office/drawing/2014/main" id="{C3DF4FB0-D87D-894F-BA63-CD8326F55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775" y="2457408"/>
            <a:ext cx="856622" cy="856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A662DC-C240-B746-AF03-5A5FEB408210}"/>
              </a:ext>
            </a:extLst>
          </p:cNvPr>
          <p:cNvSpPr txBox="1"/>
          <p:nvPr/>
        </p:nvSpPr>
        <p:spPr>
          <a:xfrm>
            <a:off x="4130736" y="331403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Contract</a:t>
            </a:r>
            <a:endParaRPr lang="ru-RU" dirty="0"/>
          </a:p>
        </p:txBody>
      </p:sp>
      <p:sp>
        <p:nvSpPr>
          <p:cNvPr id="10" name="Альтернативный процесс 9">
            <a:extLst>
              <a:ext uri="{FF2B5EF4-FFF2-40B4-BE49-F238E27FC236}">
                <a16:creationId xmlns:a16="http://schemas.microsoft.com/office/drawing/2014/main" id="{E20F155F-7173-4B45-9344-78E23AD668A8}"/>
              </a:ext>
            </a:extLst>
          </p:cNvPr>
          <p:cNvSpPr>
            <a:spLocks noChangeAspect="1"/>
          </p:cNvSpPr>
          <p:nvPr/>
        </p:nvSpPr>
        <p:spPr>
          <a:xfrm>
            <a:off x="9098923" y="2287405"/>
            <a:ext cx="1630384" cy="1620000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  <a:endParaRPr lang="ru-RU" dirty="0"/>
          </a:p>
        </p:txBody>
      </p:sp>
      <p:sp>
        <p:nvSpPr>
          <p:cNvPr id="11" name="Альтернативный процесс 10">
            <a:extLst>
              <a:ext uri="{FF2B5EF4-FFF2-40B4-BE49-F238E27FC236}">
                <a16:creationId xmlns:a16="http://schemas.microsoft.com/office/drawing/2014/main" id="{A0D4938C-91B6-434C-BA4A-09545C3A4ABA}"/>
              </a:ext>
            </a:extLst>
          </p:cNvPr>
          <p:cNvSpPr>
            <a:spLocks noChangeAspect="1"/>
          </p:cNvSpPr>
          <p:nvPr/>
        </p:nvSpPr>
        <p:spPr>
          <a:xfrm>
            <a:off x="6936601" y="2545326"/>
            <a:ext cx="1055616" cy="1048892"/>
          </a:xfrm>
          <a:prstGeom prst="flowChartAlternateProcess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Wiremock</a:t>
            </a:r>
            <a:r>
              <a:rPr lang="en-US" sz="1300" dirty="0"/>
              <a:t> Server</a:t>
            </a:r>
            <a:endParaRPr lang="ru-RU" sz="13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1F49F1C-4B07-BF4C-A7B7-E81AB93F6881}"/>
              </a:ext>
            </a:extLst>
          </p:cNvPr>
          <p:cNvCxnSpPr>
            <a:cxnSpLocks/>
          </p:cNvCxnSpPr>
          <p:nvPr/>
        </p:nvCxnSpPr>
        <p:spPr>
          <a:xfrm>
            <a:off x="3288717" y="3069772"/>
            <a:ext cx="942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C9EA054-6684-B445-A614-64BB90C51B59}"/>
              </a:ext>
            </a:extLst>
          </p:cNvPr>
          <p:cNvCxnSpPr>
            <a:cxnSpLocks/>
          </p:cNvCxnSpPr>
          <p:nvPr/>
        </p:nvCxnSpPr>
        <p:spPr>
          <a:xfrm>
            <a:off x="8074541" y="3097405"/>
            <a:ext cx="942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 descr="Сервер">
            <a:extLst>
              <a:ext uri="{FF2B5EF4-FFF2-40B4-BE49-F238E27FC236}">
                <a16:creationId xmlns:a16="http://schemas.microsoft.com/office/drawing/2014/main" id="{B8863742-E28B-7E4A-9A0F-B4DEB79E9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2427" y="444890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0B79C6-8EEF-8440-996D-1EAED4194C19}"/>
              </a:ext>
            </a:extLst>
          </p:cNvPr>
          <p:cNvSpPr txBox="1"/>
          <p:nvPr/>
        </p:nvSpPr>
        <p:spPr>
          <a:xfrm>
            <a:off x="5713280" y="536330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Nexus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8A0A402-344E-0048-9CDD-647092E3DD77}"/>
              </a:ext>
            </a:extLst>
          </p:cNvPr>
          <p:cNvCxnSpPr>
            <a:cxnSpLocks/>
          </p:cNvCxnSpPr>
          <p:nvPr/>
        </p:nvCxnSpPr>
        <p:spPr>
          <a:xfrm>
            <a:off x="4762919" y="3758084"/>
            <a:ext cx="950361" cy="78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B915F5D-7BDF-AF4D-8847-160FD9037172}"/>
              </a:ext>
            </a:extLst>
          </p:cNvPr>
          <p:cNvCxnSpPr>
            <a:cxnSpLocks/>
          </p:cNvCxnSpPr>
          <p:nvPr/>
        </p:nvCxnSpPr>
        <p:spPr>
          <a:xfrm flipH="1">
            <a:off x="6645974" y="3683362"/>
            <a:ext cx="818435" cy="85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6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588429"/>
          </a:xfrm>
        </p:spPr>
        <p:txBody>
          <a:bodyPr/>
          <a:lstStyle/>
          <a:p>
            <a:pPr algn="ctr"/>
            <a:r>
              <a:rPr lang="en-US" sz="3200" spc="20" dirty="0">
                <a:solidFill>
                  <a:schemeClr val="tx2"/>
                </a:solidFill>
                <a:cs typeface="Arial Black" panose="020B0604020202020204" pitchFamily="34" charset="0"/>
              </a:rPr>
              <a:t>Spring Cloud Contract</a:t>
            </a:r>
            <a:endParaRPr lang="ru-RU" sz="3200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9</a:t>
            </a:fld>
            <a:endParaRPr lang="ru-RU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3A129-27B8-E445-92BB-C5DD1038D1E8}"/>
              </a:ext>
            </a:extLst>
          </p:cNvPr>
          <p:cNvSpPr txBox="1"/>
          <p:nvPr/>
        </p:nvSpPr>
        <p:spPr>
          <a:xfrm>
            <a:off x="663487" y="1674673"/>
            <a:ext cx="1086502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Контракт будет гарантировать, что наши </a:t>
            </a:r>
            <a:r>
              <a:rPr lang="en" sz="2400" dirty="0"/>
              <a:t>HTTP-</a:t>
            </a:r>
            <a:r>
              <a:rPr lang="ru-RU" sz="2400" dirty="0"/>
              <a:t>заглушки будут делать ровно то, что делает сервер.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Все изменения будем публиковать и их сразу будут видеть все потребители.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На стороне сервера мы напишем тесты на эти контракты.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400" dirty="0"/>
              <a:t>На стороне клиента мы будем получать эти контракты, которые подтверждены прогоном тестов на стороне сервера, тем самым гарантируя, что сервер имеет такое поведение.</a:t>
            </a:r>
          </a:p>
        </p:txBody>
      </p:sp>
    </p:spTree>
    <p:extLst>
      <p:ext uri="{BB962C8B-B14F-4D97-AF65-F5344CB8AC3E}">
        <p14:creationId xmlns:p14="http://schemas.microsoft.com/office/powerpoint/2010/main" val="232602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Пользовательские 3">
      <a:dk1>
        <a:srgbClr val="2D3031"/>
      </a:dk1>
      <a:lt1>
        <a:srgbClr val="FFFFFF"/>
      </a:lt1>
      <a:dk2>
        <a:srgbClr val="015BEC"/>
      </a:dk2>
      <a:lt2>
        <a:srgbClr val="EEEEF1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15BEC"/>
      </a:hlink>
      <a:folHlink>
        <a:srgbClr val="9703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3642</TotalTime>
  <Words>768</Words>
  <Application>Microsoft Macintosh PowerPoint</Application>
  <PresentationFormat>Широкоэкранный</PresentationFormat>
  <Paragraphs>119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 Black</vt:lpstr>
      <vt:lpstr>Calibri</vt:lpstr>
      <vt:lpstr>Arial</vt:lpstr>
      <vt:lpstr>Courier New</vt:lpstr>
      <vt:lpstr>Office Theme</vt:lpstr>
      <vt:lpstr>Презентация PowerPoint</vt:lpstr>
      <vt:lpstr>План доклада</vt:lpstr>
      <vt:lpstr>Проблемы интеграционного тестирования</vt:lpstr>
      <vt:lpstr>Развертывание тестового контура</vt:lpstr>
      <vt:lpstr>Mock на внешние вызовы</vt:lpstr>
      <vt:lpstr>Контракт между клиентом и сервером</vt:lpstr>
      <vt:lpstr>Spring Cloud Contract</vt:lpstr>
      <vt:lpstr>Spring Cloud Contract</vt:lpstr>
      <vt:lpstr>Spring Cloud Contract</vt:lpstr>
      <vt:lpstr>Spring Cloud Contract</vt:lpstr>
      <vt:lpstr>Пример взаимодействия сервисов Order → Warehouse → Delivery</vt:lpstr>
      <vt:lpstr>Пример взаимодействия сервисов Order → Warehouse → Delivery</vt:lpstr>
      <vt:lpstr>Описание контракта</vt:lpstr>
      <vt:lpstr>Серверные тесты</vt:lpstr>
      <vt:lpstr>Настройка плагина для Gradle</vt:lpstr>
      <vt:lpstr>Публикация контрактов</vt:lpstr>
      <vt:lpstr>Клиентские тесты</vt:lpstr>
      <vt:lpstr>@WebMvcTest → Cotract</vt:lpstr>
      <vt:lpstr>@WebMvcTest → Cotract</vt:lpstr>
      <vt:lpstr>Сборка артефакта и публикация</vt:lpstr>
      <vt:lpstr>В следующей серии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108</cp:revision>
  <dcterms:created xsi:type="dcterms:W3CDTF">2021-01-19T13:29:20Z</dcterms:created>
  <dcterms:modified xsi:type="dcterms:W3CDTF">2021-09-13T22:55:01Z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2021-01-19T00:00:00Z</vt:filetime>
  </property>
  <property fmtid="{D5CDD505-2E9C-101B-9397-08002B2CF9AE}" pid="3" name="Creator">
    <vt:lpwstr>Adobe InDesign 16.0 (Macintosh)</vt:lpwstr>
  </property>
  <property fmtid="{D5CDD505-2E9C-101B-9397-08002B2CF9AE}" pid="4" name="LastSaved">
    <vt:filetime>2021-01-19T00:00:00Z</vt:filetime>
  </property>
</Properties>
</file>